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59" r:id="rId6"/>
    <p:sldId id="272" r:id="rId7"/>
    <p:sldId id="273" r:id="rId8"/>
    <p:sldId id="262" r:id="rId9"/>
    <p:sldId id="271" r:id="rId10"/>
    <p:sldId id="270" r:id="rId11"/>
    <p:sldId id="264" r:id="rId12"/>
    <p:sldId id="265" r:id="rId13"/>
    <p:sldId id="266" r:id="rId14"/>
    <p:sldId id="267" r:id="rId15"/>
    <p:sldId id="275" r:id="rId16"/>
    <p:sldId id="274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049" autoAdjust="0"/>
  </p:normalViewPr>
  <p:slideViewPr>
    <p:cSldViewPr snapToGrid="0">
      <p:cViewPr>
        <p:scale>
          <a:sx n="65" d="100"/>
          <a:sy n="65" d="100"/>
        </p:scale>
        <p:origin x="7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gif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A3A40-D9D9-8243-8381-0DB4B5A53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D5896A-4F51-2F2C-5C39-E2A7F143F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79507-B459-9DF5-AD58-2AAC02DFC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44A98-C225-EF95-C42A-1641F5349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C644F-853B-6042-030D-3C3E4A864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743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C6F42-BAFB-B284-42E1-F72B34783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65AFE9-9953-0C9C-83A2-99D264A4B1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15FFF-76C3-B781-D87F-9A461296A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0F397-0792-DC99-890E-0BEF82A2B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32818-6B87-A772-77AA-D4A6703AD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41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2E653D-DCBE-DF20-5F9E-28E16F36A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118925-C4A9-D91C-C4D8-F75DEF9263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8BC7E-E15A-48BA-243D-79A885538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FEAE1-E499-0733-54DE-D1539A08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974F10-E310-195C-8A5B-BF4EAC64C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34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ED398-3443-B55C-90E3-5E31F5AAC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84221-75F7-9DD5-6AE2-767F667C9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6F0CB-BF3F-C480-E2D7-96903884A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5D9AE-C5CF-837B-38A0-B29A7EB5A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0C216-10C9-766F-6CFE-2FB3664FA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7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4E352-4209-41C9-EB00-F3F5D5B44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5C180E-F33B-812F-DBB7-6E22D9233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ED955-B05D-A240-9761-97675BEE4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EB8850-5960-4382-3278-EBFFACCF8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65587-B1EC-D10E-0A78-461A1437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70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4EA3B-00DF-A795-F4A9-239136281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16DBE-D5F2-5805-7ABA-995C05E87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6066-F344-5CF8-0D8E-EBC8EA99D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723A8-E342-3E0F-2592-DCC0D22C7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CAC14-3177-91F0-D4CF-CE2A52120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13925-FF68-7AEA-0ED3-5C19F99B6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967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A0BE4-69E4-2B3E-47B4-B293A1250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98C83-6489-1E63-5B8B-D355D98EB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8BB2D-65B5-8203-F22A-309747C17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43FA1B-5EF7-F37E-E272-1B723C1939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0ED9EC-F6D5-6CA3-23B8-C894DCE19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467A01-3F21-1D30-B924-1D41534BA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EA5B5B-A42D-77AA-8070-794B668C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A97FCA-4B49-DA4B-2F99-6C4AFC5B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60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5EB5-FFE7-ED41-FFF5-17DB7B604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CF2A7F-B68A-3B4F-598B-F663204C2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5D451-6670-7041-3C86-D75EB8029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D12823-9C6C-4DFA-2BD2-4F996A733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649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D58741-4C2F-7608-8901-47CD6E81F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285EEC-35D1-9FEB-322D-B6FCD8F1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97C37-980C-36A5-FE3F-95EABBDCD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111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4FE3-FE3C-4C6C-6B96-F3A4736D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719DF-72E0-5DD5-80E8-AB0ECB92C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A4CD2-8638-64CE-A3F8-C8A601C1E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FD8BF-0E50-E650-670C-6350CAB0D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251754-0EB1-45B1-343D-98C8CCFBA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05545-5FF4-80A8-A453-48137D3FB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435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D90C-21F8-A646-E9BE-27CCA790E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E252E2-C9FC-FD28-5706-5BE1CD6DC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DF834-6ED6-BC8E-4F06-9A7CAAC7D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4D2C0-BACF-F413-33DA-C51C8624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82F39D-1517-76B3-5B8A-2CD4DBCEA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7EEF87-6D48-999D-B496-F84B89F6E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19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1D2239-C50B-2745-7621-9BEE30895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CB9E4-BD99-5AA8-125C-D61AD917A4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331552-809C-1733-15DA-F5414B6C9C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37CD22-B47A-4E47-8325-861877095925}" type="datetimeFigureOut">
              <a:rPr lang="en-US" smtClean="0"/>
              <a:t>3/15/2025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7E8B3-0311-E74E-A052-31F7516816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807DA-1BB8-F5FF-2E5A-E0E29C133D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D8667F-2C9E-4644-95A0-D2923F0A64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85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mmons.wikimedia.org/wiki/File:Globe_icon.svg" TargetMode="External"/><Relationship Id="rId9" Type="http://schemas.openxmlformats.org/officeDocument/2006/relationships/hyperlink" Target="http://pixabay.com/fr/accueil-site-web-commencer-maison-150499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intemperie.deviantart.com/art/photoshop-light-blue-5987667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8.png"/><Relationship Id="rId4" Type="http://schemas.openxmlformats.org/officeDocument/2006/relationships/hyperlink" Target="https://creativecommons.org/licenses/by-nc-nd/3.0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intemperie.deviantart.com/art/photoshop-light-blue-5987667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hyperlink" Target="https://creativecommons.org/licenses/by-nc-nd/3.0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intemperie.deviantart.com/art/photoshop-light-blue-59876671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g"/><Relationship Id="rId4" Type="http://schemas.openxmlformats.org/officeDocument/2006/relationships/hyperlink" Target="https://creativecommons.org/licenses/by-nc-nd/3.0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microsoft.com/office/2007/relationships/hdphoto" Target="../media/hdphoto4.wdp"/><Relationship Id="rId5" Type="http://schemas.openxmlformats.org/officeDocument/2006/relationships/image" Target="../media/image13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wpixel.com/search?page=1&amp;path=9.sub_topic-2215%7C$free&amp;sort=curated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chine Learning">
            <a:extLst>
              <a:ext uri="{FF2B5EF4-FFF2-40B4-BE49-F238E27FC236}">
                <a16:creationId xmlns:a16="http://schemas.microsoft.com/office/drawing/2014/main" id="{614097BC-D561-D1CF-5160-1E7DF3EADD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Flowchart: Off-page Connector 7">
            <a:extLst>
              <a:ext uri="{FF2B5EF4-FFF2-40B4-BE49-F238E27FC236}">
                <a16:creationId xmlns:a16="http://schemas.microsoft.com/office/drawing/2014/main" id="{6856B3A8-4178-053B-77E0-C2CA3977565D}"/>
              </a:ext>
            </a:extLst>
          </p:cNvPr>
          <p:cNvSpPr/>
          <p:nvPr/>
        </p:nvSpPr>
        <p:spPr>
          <a:xfrm>
            <a:off x="512064" y="0"/>
            <a:ext cx="667512" cy="2606040"/>
          </a:xfrm>
          <a:prstGeom prst="flowChartOffpageConnector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3FA468E-CC3A-750E-FD14-7F04DB99AE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flipV="1">
            <a:off x="1399032" y="109728"/>
            <a:ext cx="402336" cy="3749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8AC15C7-7DFB-6F88-7C8D-97C4683F003A}"/>
              </a:ext>
            </a:extLst>
          </p:cNvPr>
          <p:cNvSpPr txBox="1"/>
          <p:nvPr/>
        </p:nvSpPr>
        <p:spPr>
          <a:xfrm>
            <a:off x="2273808" y="6682032"/>
            <a:ext cx="6858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commons.wikimedia.org/wiki/File:Globe_icon.svg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6AF22B-0B49-F80F-3EA6-4562740F6C3F}"/>
              </a:ext>
            </a:extLst>
          </p:cNvPr>
          <p:cNvSpPr txBox="1"/>
          <p:nvPr/>
        </p:nvSpPr>
        <p:spPr>
          <a:xfrm>
            <a:off x="1801368" y="195590"/>
            <a:ext cx="21305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www.nimeshshrestha.com.np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8D796F-BD6E-377B-A3EE-65EB432572FB}"/>
              </a:ext>
            </a:extLst>
          </p:cNvPr>
          <p:cNvSpPr txBox="1"/>
          <p:nvPr/>
        </p:nvSpPr>
        <p:spPr>
          <a:xfrm>
            <a:off x="1261872" y="1189306"/>
            <a:ext cx="39593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2">
                    <a:lumMod val="90000"/>
                  </a:schemeClr>
                </a:solidFill>
                <a:latin typeface="Bahnschrift SemiLight Condensed" panose="020B0502040204020203" pitchFamily="34" charset="0"/>
                <a:ea typeface="MS PGothic" panose="020B0600070205080204" pitchFamily="34" charset="-128"/>
                <a:cs typeface="Cascadia Code ExtraLight" panose="020B0609020000020004" pitchFamily="49" charset="0"/>
              </a:rPr>
              <a:t>Understanding Machine Learning </a:t>
            </a:r>
            <a:r>
              <a:rPr lang="en-US" sz="3600" b="1" dirty="0">
                <a:solidFill>
                  <a:schemeClr val="bg2">
                    <a:lumMod val="9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Light Condensed" panose="020B0502040204020203" pitchFamily="34" charset="0"/>
                <a:ea typeface="MS PGothic" panose="020B0600070205080204" pitchFamily="34" charset="-128"/>
                <a:cs typeface="Cascadia Code ExtraLight" panose="020B0609020000020004" pitchFamily="49" charset="0"/>
              </a:rPr>
              <a:t>!</a:t>
            </a:r>
          </a:p>
        </p:txBody>
      </p:sp>
      <p:pic>
        <p:nvPicPr>
          <p:cNvPr id="17" name="Picture 16" descr="A person looking up to the sky&#10;&#10;Description automatically generated">
            <a:extLst>
              <a:ext uri="{FF2B5EF4-FFF2-40B4-BE49-F238E27FC236}">
                <a16:creationId xmlns:a16="http://schemas.microsoft.com/office/drawing/2014/main" id="{99D09A9A-00AB-B623-6AC5-EE3B0588EC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486" y="4469178"/>
            <a:ext cx="761427" cy="711607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7C13BBF-A2E2-1A3E-F5EB-5C38F746C8D3}"/>
              </a:ext>
            </a:extLst>
          </p:cNvPr>
          <p:cNvSpPr txBox="1"/>
          <p:nvPr/>
        </p:nvSpPr>
        <p:spPr>
          <a:xfrm>
            <a:off x="2034540" y="4409480"/>
            <a:ext cx="12070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Presented By: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00812E-7693-6D31-AF31-27E247740B1E}"/>
              </a:ext>
            </a:extLst>
          </p:cNvPr>
          <p:cNvSpPr txBox="1"/>
          <p:nvPr/>
        </p:nvSpPr>
        <p:spPr>
          <a:xfrm>
            <a:off x="2034540" y="4663316"/>
            <a:ext cx="11384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00000"/>
                </a:solidFill>
                <a:latin typeface="Bahnschrift" panose="020B0502040204020203" pitchFamily="34" charset="0"/>
              </a:rPr>
              <a:t>Nimesh | Sujan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D2045D3-9855-2062-DB6A-17EBCD84C4AE}"/>
              </a:ext>
            </a:extLst>
          </p:cNvPr>
          <p:cNvSpPr txBox="1"/>
          <p:nvPr/>
        </p:nvSpPr>
        <p:spPr>
          <a:xfrm>
            <a:off x="2034540" y="4901886"/>
            <a:ext cx="10403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/>
                </a:solidFill>
                <a:latin typeface="Arial Narrow" panose="020B0606020202030204" pitchFamily="34" charset="0"/>
              </a:rPr>
              <a:t>🧑‍💻</a:t>
            </a:r>
            <a:endParaRPr lang="en-US" sz="1400" dirty="0">
              <a:solidFill>
                <a:schemeClr val="accent6">
                  <a:lumMod val="50000"/>
                </a:schemeClr>
              </a:solidFill>
              <a:latin typeface="Arial Narrow" panose="020B0606020202030204" pitchFamily="34" charset="0"/>
            </a:endParaRPr>
          </a:p>
        </p:txBody>
      </p:sp>
      <p:pic>
        <p:nvPicPr>
          <p:cNvPr id="22" name="Picture 21" descr="A blue circle with a white house on it&#10;&#10;Description automatically generated">
            <a:extLst>
              <a:ext uri="{FF2B5EF4-FFF2-40B4-BE49-F238E27FC236}">
                <a16:creationId xmlns:a16="http://schemas.microsoft.com/office/drawing/2014/main" id="{80895065-0E88-EAA4-A177-808F1890C9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8897112" y="689006"/>
            <a:ext cx="310896" cy="31483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BEB7440-4B82-7760-9B65-0D5DA1A46117}"/>
              </a:ext>
            </a:extLst>
          </p:cNvPr>
          <p:cNvSpPr txBox="1"/>
          <p:nvPr/>
        </p:nvSpPr>
        <p:spPr>
          <a:xfrm>
            <a:off x="9208008" y="726839"/>
            <a:ext cx="19872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</a:rPr>
              <a:t>NEURAL NETWORK 404</a:t>
            </a:r>
          </a:p>
        </p:txBody>
      </p:sp>
    </p:spTree>
    <p:extLst>
      <p:ext uri="{BB962C8B-B14F-4D97-AF65-F5344CB8AC3E}">
        <p14:creationId xmlns:p14="http://schemas.microsoft.com/office/powerpoint/2010/main" val="1768681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4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pplications of machine learning&#10;&#10;AI-generated content may be incorrect.">
            <a:extLst>
              <a:ext uri="{FF2B5EF4-FFF2-40B4-BE49-F238E27FC236}">
                <a16:creationId xmlns:a16="http://schemas.microsoft.com/office/drawing/2014/main" id="{0FC6481F-F3DB-45D8-3F66-AF7457E0BE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"/>
            <a:ext cx="12191999" cy="681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background with lines">
            <a:extLst>
              <a:ext uri="{FF2B5EF4-FFF2-40B4-BE49-F238E27FC236}">
                <a16:creationId xmlns:a16="http://schemas.microsoft.com/office/drawing/2014/main" id="{ED91D60B-F115-17EB-8229-EC26E13B9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CB42E0-37EA-F7A3-6B74-E2CDC508E747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intemperie.deviantart.com/art/photoshop-light-blue-59876671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FCE7B136-0270-148F-41AF-7D3D6D783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Object Detection</a:t>
            </a:r>
          </a:p>
        </p:txBody>
      </p:sp>
      <p:pic>
        <p:nvPicPr>
          <p:cNvPr id="19" name="Picture Placeholder 18" descr="A person riding a bicycle on a street">
            <a:extLst>
              <a:ext uri="{FF2B5EF4-FFF2-40B4-BE49-F238E27FC236}">
                <a16:creationId xmlns:a16="http://schemas.microsoft.com/office/drawing/2014/main" id="{9ECE0A5C-D77F-BA93-AEA5-7906277B696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6" r="7446"/>
          <a:stretch>
            <a:fillRect/>
          </a:stretch>
        </p:blipFill>
        <p:spPr/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3A1331B5-E863-EB6F-9DB7-B339BCBCFD2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b="0" i="0" dirty="0">
                <a:solidFill>
                  <a:srgbClr val="171717"/>
                </a:solidFill>
                <a:effectLst/>
                <a:latin typeface="InterVariable"/>
              </a:rPr>
              <a:t>Object detection in computer vision involves identifying and locating specific objects within an image, unlike image classification which only classifies the overall image.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9137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background with lines">
            <a:extLst>
              <a:ext uri="{FF2B5EF4-FFF2-40B4-BE49-F238E27FC236}">
                <a16:creationId xmlns:a16="http://schemas.microsoft.com/office/drawing/2014/main" id="{058CF0EB-CCFC-E342-5C27-EE2345F5A4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3AA0A4-7877-E0B6-A73D-7D7BDAED812B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intemperie.deviantart.com/art/photoshop-light-blue-59876671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pic>
        <p:nvPicPr>
          <p:cNvPr id="16" name="Picture 15" descr="A collage of a cat">
            <a:extLst>
              <a:ext uri="{FF2B5EF4-FFF2-40B4-BE49-F238E27FC236}">
                <a16:creationId xmlns:a16="http://schemas.microsoft.com/office/drawing/2014/main" id="{8C817FC0-DFBE-4B83-21EE-F6DD7924094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19562"/>
            <a:ext cx="4387433" cy="21151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DB8B813-B49A-130D-9974-137026FA1879}"/>
              </a:ext>
            </a:extLst>
          </p:cNvPr>
          <p:cNvSpPr txBox="1"/>
          <p:nvPr/>
        </p:nvSpPr>
        <p:spPr>
          <a:xfrm>
            <a:off x="1154545" y="646545"/>
            <a:ext cx="42487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Image Classification:</a:t>
            </a:r>
          </a:p>
          <a:p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A500758-6200-A54C-B40E-5AAF81F940C4}"/>
              </a:ext>
            </a:extLst>
          </p:cNvPr>
          <p:cNvSpPr txBox="1"/>
          <p:nvPr/>
        </p:nvSpPr>
        <p:spPr>
          <a:xfrm>
            <a:off x="1154545" y="1231534"/>
            <a:ext cx="44796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>
                <a:solidFill>
                  <a:srgbClr val="171717"/>
                </a:solidFill>
                <a:effectLst/>
                <a:latin typeface="InterVariable"/>
              </a:rPr>
              <a:t>Image Classification is the task of assigning a category or label to an entire input image, such as identifying if an image depicts a dog, car, or other object. It focuses on classifying the overall contents of an image, unlike related tasks like Object Detection or Semantic Segmentation.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224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background with lines">
            <a:extLst>
              <a:ext uri="{FF2B5EF4-FFF2-40B4-BE49-F238E27FC236}">
                <a16:creationId xmlns:a16="http://schemas.microsoft.com/office/drawing/2014/main" id="{67378132-25A4-B9D2-10F7-A6404580F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1D4D12-BBA3-038E-B728-51FA01B18FE5}"/>
              </a:ext>
            </a:extLst>
          </p:cNvPr>
          <p:cNvSpPr txBox="1"/>
          <p:nvPr/>
        </p:nvSpPr>
        <p:spPr>
          <a:xfrm>
            <a:off x="0" y="6858000"/>
            <a:ext cx="12192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intemperie.deviantart.com/art/photoshop-light-blue-59876671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pic>
        <p:nvPicPr>
          <p:cNvPr id="13" name="Picture 12" descr="A screenshot of a person wearing glasses">
            <a:extLst>
              <a:ext uri="{FF2B5EF4-FFF2-40B4-BE49-F238E27FC236}">
                <a16:creationId xmlns:a16="http://schemas.microsoft.com/office/drawing/2014/main" id="{82E3ABB3-464F-858F-1305-A453A0B7B7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408" y="1953929"/>
            <a:ext cx="6155825" cy="3463992"/>
          </a:xfrm>
          <a:prstGeom prst="rect">
            <a:avLst/>
          </a:prstGeom>
          <a:solidFill>
            <a:schemeClr val="bg1"/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90C3904-3A0E-511C-620E-73795745B3D7}"/>
              </a:ext>
            </a:extLst>
          </p:cNvPr>
          <p:cNvSpPr txBox="1"/>
          <p:nvPr/>
        </p:nvSpPr>
        <p:spPr>
          <a:xfrm>
            <a:off x="644893" y="1058779"/>
            <a:ext cx="47260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6">
                    <a:lumMod val="75000"/>
                  </a:schemeClr>
                </a:solidFill>
              </a:rPr>
              <a:t>VIRTUAL TRY-ON</a:t>
            </a:r>
          </a:p>
        </p:txBody>
      </p:sp>
    </p:spTree>
    <p:extLst>
      <p:ext uri="{BB962C8B-B14F-4D97-AF65-F5344CB8AC3E}">
        <p14:creationId xmlns:p14="http://schemas.microsoft.com/office/powerpoint/2010/main" val="3513863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person's head">
            <a:extLst>
              <a:ext uri="{FF2B5EF4-FFF2-40B4-BE49-F238E27FC236}">
                <a16:creationId xmlns:a16="http://schemas.microsoft.com/office/drawing/2014/main" id="{CC8D3334-2F8B-B280-8AD8-E8D632D6683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004802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05808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machine learning">
            <a:extLst>
              <a:ext uri="{FF2B5EF4-FFF2-40B4-BE49-F238E27FC236}">
                <a16:creationId xmlns:a16="http://schemas.microsoft.com/office/drawing/2014/main" id="{BF0A52D9-56D3-309A-71C6-3E645968B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122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colored cubes">
            <a:extLst>
              <a:ext uri="{FF2B5EF4-FFF2-40B4-BE49-F238E27FC236}">
                <a16:creationId xmlns:a16="http://schemas.microsoft.com/office/drawing/2014/main" id="{1C7F022F-8BA5-0E5E-F3C1-CD79087FE4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490" y="0"/>
            <a:ext cx="122804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5577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rtoon person pointing at her face">
            <a:extLst>
              <a:ext uri="{FF2B5EF4-FFF2-40B4-BE49-F238E27FC236}">
                <a16:creationId xmlns:a16="http://schemas.microsoft.com/office/drawing/2014/main" id="{09C336CA-A41E-471D-4860-40D68C903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98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background with circles and lines">
            <a:extLst>
              <a:ext uri="{FF2B5EF4-FFF2-40B4-BE49-F238E27FC236}">
                <a16:creationId xmlns:a16="http://schemas.microsoft.com/office/drawing/2014/main" id="{BF6A8DFE-457D-AD32-16B5-077E9EAB3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AFEC83-DD4C-7621-A643-9A44184A7616}"/>
              </a:ext>
            </a:extLst>
          </p:cNvPr>
          <p:cNvSpPr txBox="1"/>
          <p:nvPr/>
        </p:nvSpPr>
        <p:spPr>
          <a:xfrm>
            <a:off x="4562856" y="585216"/>
            <a:ext cx="42336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sng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Abstract</a:t>
            </a:r>
            <a:r>
              <a:rPr lang="en-US" sz="4800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A9832C-54CD-F78E-146A-56847E7CCE07}"/>
              </a:ext>
            </a:extLst>
          </p:cNvPr>
          <p:cNvSpPr txBox="1"/>
          <p:nvPr/>
        </p:nvSpPr>
        <p:spPr>
          <a:xfrm>
            <a:off x="1581912" y="1874520"/>
            <a:ext cx="95189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Today, we’ll overview machine learning, a part of AI that develops algorithms to  learn from data and enhance performance over time. </a:t>
            </a: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We’ll discuss its importance in technology,   applications across industries, challenges, and future potential.</a:t>
            </a:r>
            <a:r>
              <a:rPr lang="en-US" sz="2400" b="1" dirty="0">
                <a:solidFill>
                  <a:schemeClr val="bg1">
                    <a:lumMod val="95000"/>
                  </a:schemeClr>
                </a:solidFill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 </a:t>
            </a:r>
            <a:r>
              <a:rPr lang="en-US" sz="2400" b="1" i="0" dirty="0">
                <a:solidFill>
                  <a:schemeClr val="bg1">
                    <a:lumMod val="95000"/>
                  </a:schemeClr>
                </a:solidFill>
                <a:effectLst/>
                <a:latin typeface="Cascadia Code Light" panose="020B0609020000020004" pitchFamily="49" charset="0"/>
                <a:ea typeface="Cascadia Code Light" panose="020B0609020000020004" pitchFamily="49" charset="0"/>
                <a:cs typeface="Cascadia Code Light" panose="020B0609020000020004" pitchFamily="49" charset="0"/>
              </a:rPr>
              <a:t>We’ll review key findings from recent research and highlight innovation opportunities.</a:t>
            </a:r>
            <a:endParaRPr lang="en-US" sz="2400" b="1" dirty="0">
              <a:solidFill>
                <a:schemeClr val="bg1">
                  <a:lumMod val="95000"/>
                </a:schemeClr>
              </a:solidFill>
              <a:latin typeface="Cascadia Code Light" panose="020B0609020000020004" pitchFamily="49" charset="0"/>
              <a:ea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604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background with green and white text">
            <a:extLst>
              <a:ext uri="{FF2B5EF4-FFF2-40B4-BE49-F238E27FC236}">
                <a16:creationId xmlns:a16="http://schemas.microsoft.com/office/drawing/2014/main" id="{20470E2F-6768-B2D5-467D-8FDB55072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81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ilky way galaxy with stars and space dust in the universe">
            <a:extLst>
              <a:ext uri="{FF2B5EF4-FFF2-40B4-BE49-F238E27FC236}">
                <a16:creationId xmlns:a16="http://schemas.microsoft.com/office/drawing/2014/main" id="{5CE5BDAE-F795-E84C-5E07-0EA654EA9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graph on a black background">
            <a:extLst>
              <a:ext uri="{FF2B5EF4-FFF2-40B4-BE49-F238E27FC236}">
                <a16:creationId xmlns:a16="http://schemas.microsoft.com/office/drawing/2014/main" id="{37547F62-1E6B-22EB-4F42-19E32521E1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851" y="142261"/>
            <a:ext cx="5292827" cy="3574334"/>
          </a:xfrm>
          <a:prstGeom prst="rect">
            <a:avLst/>
          </a:prstGeom>
        </p:spPr>
      </p:pic>
      <p:pic>
        <p:nvPicPr>
          <p:cNvPr id="13" name="Picture 12" descr="A screenshot of a computer">
            <a:extLst>
              <a:ext uri="{FF2B5EF4-FFF2-40B4-BE49-F238E27FC236}">
                <a16:creationId xmlns:a16="http://schemas.microsoft.com/office/drawing/2014/main" id="{93771F4B-98C4-0BFD-6310-5C5994E97D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63" y="2106037"/>
            <a:ext cx="5292828" cy="358192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E20252-E5E4-DDBD-C6FE-E7B9AC37392B}"/>
              </a:ext>
            </a:extLst>
          </p:cNvPr>
          <p:cNvSpPr txBox="1"/>
          <p:nvPr/>
        </p:nvSpPr>
        <p:spPr>
          <a:xfrm>
            <a:off x="324465" y="304800"/>
            <a:ext cx="52110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  <a:latin typeface="Bahnschrift SemiBold SemiConden" panose="020B0502040204020203" pitchFamily="34" charset="0"/>
              </a:rPr>
              <a:t>TRENDS , SCOPE &amp; SALARY OF ML , AI EXPERTS </a:t>
            </a:r>
          </a:p>
        </p:txBody>
      </p:sp>
    </p:spTree>
    <p:extLst>
      <p:ext uri="{BB962C8B-B14F-4D97-AF65-F5344CB8AC3E}">
        <p14:creationId xmlns:p14="http://schemas.microsoft.com/office/powerpoint/2010/main" val="125661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machine learning">
            <a:extLst>
              <a:ext uri="{FF2B5EF4-FFF2-40B4-BE49-F238E27FC236}">
                <a16:creationId xmlns:a16="http://schemas.microsoft.com/office/drawing/2014/main" id="{4048A3D6-20E2-2A46-D86D-FF82035D7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485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lue and black diagonal striped background">
            <a:extLst>
              <a:ext uri="{FF2B5EF4-FFF2-40B4-BE49-F238E27FC236}">
                <a16:creationId xmlns:a16="http://schemas.microsoft.com/office/drawing/2014/main" id="{B8C80E25-3CC1-E1DA-CDF6-BCD5F040A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 descr="A diagram of a process&#10;&#10;AI-generated content may be incorrect.">
            <a:extLst>
              <a:ext uri="{FF2B5EF4-FFF2-40B4-BE49-F238E27FC236}">
                <a16:creationId xmlns:a16="http://schemas.microsoft.com/office/drawing/2014/main" id="{57E8815C-7D59-7896-E8A2-BEFFE645CF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170" y="187734"/>
            <a:ext cx="5314950" cy="2647950"/>
          </a:xfrm>
          <a:prstGeom prst="rect">
            <a:avLst/>
          </a:prstGeom>
        </p:spPr>
      </p:pic>
      <p:pic>
        <p:nvPicPr>
          <p:cNvPr id="11" name="Picture 10" descr="A computer screen shot of a program code">
            <a:extLst>
              <a:ext uri="{FF2B5EF4-FFF2-40B4-BE49-F238E27FC236}">
                <a16:creationId xmlns:a16="http://schemas.microsoft.com/office/drawing/2014/main" id="{7D640BE6-0CF5-96B6-2F84-875D90B5F8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331" y="3117520"/>
            <a:ext cx="4410691" cy="3258005"/>
          </a:xfrm>
          <a:prstGeom prst="rect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4395B2-1A99-3956-5528-A20E6B2597FD}"/>
              </a:ext>
            </a:extLst>
          </p:cNvPr>
          <p:cNvSpPr txBox="1"/>
          <p:nvPr/>
        </p:nvSpPr>
        <p:spPr>
          <a:xfrm>
            <a:off x="239416" y="275302"/>
            <a:ext cx="276925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Bold Condensed" panose="020B0502040204020203" pitchFamily="34" charset="0"/>
              </a:rPr>
              <a:t>How does Traditional Programming Works?</a:t>
            </a:r>
          </a:p>
        </p:txBody>
      </p:sp>
    </p:spTree>
    <p:extLst>
      <p:ext uri="{BB962C8B-B14F-4D97-AF65-F5344CB8AC3E}">
        <p14:creationId xmlns:p14="http://schemas.microsoft.com/office/powerpoint/2010/main" val="209953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stract blue and black diagonal striped background">
            <a:extLst>
              <a:ext uri="{FF2B5EF4-FFF2-40B4-BE49-F238E27FC236}">
                <a16:creationId xmlns:a16="http://schemas.microsoft.com/office/drawing/2014/main" id="{1A073804-14BA-8501-D9E6-54D0093C7A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81AB350-B739-50FB-E71A-6BA09CA8C7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363585"/>
              </p:ext>
            </p:extLst>
          </p:nvPr>
        </p:nvGraphicFramePr>
        <p:xfrm>
          <a:off x="2956232" y="582014"/>
          <a:ext cx="8127999" cy="29667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84638259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73742771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410121976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INPUT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OUTPUT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7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 </a:t>
                      </a:r>
                      <a:r>
                        <a:rPr lang="en-US" sz="1400" u="sng" dirty="0"/>
                        <a:t>( LET’S SAY OLD DATA)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US" sz="1400" u="sng" dirty="0"/>
                        <a:t>(LET’S SAY NEW DATA)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AxB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2411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2998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7206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3944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778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9436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95990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E0453B1-45C4-B645-EA22-356E389EB2B4}"/>
              </a:ext>
            </a:extLst>
          </p:cNvPr>
          <p:cNvSpPr txBox="1"/>
          <p:nvPr/>
        </p:nvSpPr>
        <p:spPr>
          <a:xfrm>
            <a:off x="147484" y="314632"/>
            <a:ext cx="26055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hnschrift SemiBold SemiConden" panose="020B0502040204020203" pitchFamily="34" charset="0"/>
              </a:rPr>
              <a:t>HOW DOES MACHINE LEARNING WORKS?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AC71850-43E2-0CEC-7EC7-5F8415A443F6}"/>
              </a:ext>
            </a:extLst>
          </p:cNvPr>
          <p:cNvSpPr/>
          <p:nvPr/>
        </p:nvSpPr>
        <p:spPr>
          <a:xfrm>
            <a:off x="825910" y="5112774"/>
            <a:ext cx="1504335" cy="8947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OLD DATA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2FF77E-DCC2-73E9-6B04-C35583B3B8D4}"/>
              </a:ext>
            </a:extLst>
          </p:cNvPr>
          <p:cNvSpPr txBox="1"/>
          <p:nvPr/>
        </p:nvSpPr>
        <p:spPr>
          <a:xfrm>
            <a:off x="2587522" y="5298532"/>
            <a:ext cx="7374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+</a:t>
            </a:r>
            <a:endParaRPr lang="en-US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DBC713B-A242-360F-89D4-ABE458660A7C}"/>
              </a:ext>
            </a:extLst>
          </p:cNvPr>
          <p:cNvSpPr/>
          <p:nvPr/>
        </p:nvSpPr>
        <p:spPr>
          <a:xfrm>
            <a:off x="3244645" y="5112774"/>
            <a:ext cx="1337187" cy="8947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NEW DATA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A30A9D-17F1-10E7-5C64-B21EB0E8E355}"/>
              </a:ext>
            </a:extLst>
          </p:cNvPr>
          <p:cNvCxnSpPr>
            <a:stCxn id="18" idx="3"/>
          </p:cNvCxnSpPr>
          <p:nvPr/>
        </p:nvCxnSpPr>
        <p:spPr>
          <a:xfrm>
            <a:off x="4581832" y="5560142"/>
            <a:ext cx="717755" cy="4916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B20C013-0DA9-5526-FAB9-F11893BF4CFD}"/>
              </a:ext>
            </a:extLst>
          </p:cNvPr>
          <p:cNvSpPr/>
          <p:nvPr/>
        </p:nvSpPr>
        <p:spPr>
          <a:xfrm>
            <a:off x="5486399" y="5112774"/>
            <a:ext cx="1337187" cy="92915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TRAINED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98C48AA-5A0B-7B2F-CE5F-3E5E3F9FD111}"/>
              </a:ext>
            </a:extLst>
          </p:cNvPr>
          <p:cNvSpPr txBox="1"/>
          <p:nvPr/>
        </p:nvSpPr>
        <p:spPr>
          <a:xfrm>
            <a:off x="7207044" y="5241143"/>
            <a:ext cx="1219200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aseline="-250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=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CC98F5-41C9-8D10-9DA4-1FB6C2052A15}"/>
              </a:ext>
            </a:extLst>
          </p:cNvPr>
          <p:cNvSpPr/>
          <p:nvPr/>
        </p:nvSpPr>
        <p:spPr>
          <a:xfrm>
            <a:off x="7659329" y="5112774"/>
            <a:ext cx="1838632" cy="9291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CRITICAL ANALYSIS</a:t>
            </a:r>
          </a:p>
        </p:txBody>
      </p:sp>
    </p:spTree>
    <p:extLst>
      <p:ext uri="{BB962C8B-B14F-4D97-AF65-F5344CB8AC3E}">
        <p14:creationId xmlns:p14="http://schemas.microsoft.com/office/powerpoint/2010/main" val="4213977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grid with blue lines">
            <a:extLst>
              <a:ext uri="{FF2B5EF4-FFF2-40B4-BE49-F238E27FC236}">
                <a16:creationId xmlns:a16="http://schemas.microsoft.com/office/drawing/2014/main" id="{D88697A5-BB2A-B3B1-0DED-FCA8F3ADBF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D9C9755-E6F7-84D7-5917-79AEC80D6029}"/>
              </a:ext>
            </a:extLst>
          </p:cNvPr>
          <p:cNvSpPr txBox="1"/>
          <p:nvPr/>
        </p:nvSpPr>
        <p:spPr>
          <a:xfrm>
            <a:off x="3611419" y="982016"/>
            <a:ext cx="6890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u="sng" dirty="0">
                <a:solidFill>
                  <a:schemeClr val="accent1">
                    <a:lumMod val="20000"/>
                    <a:lumOff val="80000"/>
                  </a:schemeClr>
                </a:solidFill>
                <a:latin typeface="MS UI Gothic" panose="020B0600070205080204" pitchFamily="34" charset="-128"/>
                <a:ea typeface="MS UI Gothic" panose="020B0600070205080204" pitchFamily="34" charset="-128"/>
              </a:rPr>
              <a:t>OBJECTIVE OF 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D356F1-53CA-3331-8DD4-14223891F3B7}"/>
              </a:ext>
            </a:extLst>
          </p:cNvPr>
          <p:cNvSpPr txBox="1"/>
          <p:nvPr/>
        </p:nvSpPr>
        <p:spPr>
          <a:xfrm>
            <a:off x="1773382" y="2327564"/>
            <a:ext cx="90793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i="1" dirty="0">
                <a:solidFill>
                  <a:srgbClr val="F8FAFF"/>
                </a:solidFill>
                <a:effectLst/>
                <a:latin typeface="Inter"/>
              </a:rPr>
              <a:t>Automate Decision-Making: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8FAFF"/>
                </a:solidFill>
                <a:effectLst/>
                <a:latin typeface="Inter"/>
              </a:rPr>
              <a:t>Automating spam detection in emails or fraud detection in financial transactions.</a:t>
            </a:r>
          </a:p>
          <a:p>
            <a:endParaRPr lang="en-US" dirty="0">
              <a:solidFill>
                <a:srgbClr val="F8FAFF"/>
              </a:solidFill>
              <a:latin typeface="Inter"/>
            </a:endParaRPr>
          </a:p>
          <a:p>
            <a:r>
              <a:rPr lang="en-US" dirty="0">
                <a:solidFill>
                  <a:srgbClr val="F8FAFF"/>
                </a:solidFill>
                <a:latin typeface="Inter"/>
              </a:rPr>
              <a:t>2. </a:t>
            </a:r>
            <a:r>
              <a:rPr lang="en-US" b="1" i="1" dirty="0">
                <a:solidFill>
                  <a:srgbClr val="F8FAFF"/>
                </a:solidFill>
                <a:effectLst/>
                <a:latin typeface="Inter"/>
              </a:rPr>
              <a:t>Enable Predictive Analytics: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8FAFF"/>
                </a:solidFill>
                <a:effectLst/>
                <a:latin typeface="Inter"/>
              </a:rPr>
              <a:t>Predicting  stock prices, or disease outbreaks.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srgbClr val="F8FAFF"/>
              </a:solidFill>
              <a:latin typeface="Inter"/>
            </a:endParaRPr>
          </a:p>
          <a:p>
            <a:pPr algn="l"/>
            <a:r>
              <a:rPr lang="en-US" dirty="0">
                <a:solidFill>
                  <a:srgbClr val="F8FAFF"/>
                </a:solidFill>
                <a:latin typeface="Inter"/>
              </a:rPr>
              <a:t>3. </a:t>
            </a:r>
            <a:r>
              <a:rPr lang="en-US" b="1" i="0" dirty="0">
                <a:solidFill>
                  <a:srgbClr val="F8FAFF"/>
                </a:solidFill>
                <a:effectLst/>
                <a:latin typeface="Inter"/>
              </a:rPr>
              <a:t> </a:t>
            </a:r>
            <a:r>
              <a:rPr lang="en-US" b="1" i="1" dirty="0">
                <a:solidFill>
                  <a:srgbClr val="F8FAFF"/>
                </a:solidFill>
                <a:effectLst/>
                <a:latin typeface="Inter"/>
              </a:rPr>
              <a:t>Enable Real-Time Decision-Making: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8FAFF"/>
                </a:solidFill>
                <a:effectLst/>
                <a:latin typeface="Inter"/>
              </a:rPr>
              <a:t>Autonomous vehicles making real-time driving decisions or real-time fraud detection in banking.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dirty="0">
              <a:solidFill>
                <a:srgbClr val="F8FAFF"/>
              </a:solidFill>
              <a:latin typeface="Inter"/>
            </a:endParaRPr>
          </a:p>
          <a:p>
            <a:r>
              <a:rPr lang="en-US" b="1" i="1" dirty="0">
                <a:solidFill>
                  <a:srgbClr val="F8FAFF"/>
                </a:solidFill>
                <a:effectLst/>
                <a:latin typeface="Inter"/>
              </a:rPr>
              <a:t>4. Reduce Human Effort: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rgbClr val="F8FAFF"/>
                </a:solidFill>
                <a:effectLst/>
                <a:latin typeface="Inter"/>
              </a:rPr>
              <a:t>Automating customer support with chatbots or automating data entry tasks.</a:t>
            </a:r>
            <a:endParaRPr lang="en-US" b="1" i="1" dirty="0">
              <a:solidFill>
                <a:srgbClr val="F8FAFF"/>
              </a:solidFill>
              <a:effectLst/>
              <a:latin typeface="Inter"/>
            </a:endParaRPr>
          </a:p>
          <a:p>
            <a:pPr algn="l"/>
            <a:endParaRPr lang="en-US" b="1" i="1" dirty="0">
              <a:solidFill>
                <a:srgbClr val="F8FAFF"/>
              </a:solidFill>
              <a:effectLst/>
              <a:latin typeface="Inter"/>
            </a:endParaRPr>
          </a:p>
          <a:p>
            <a:br>
              <a:rPr lang="en-US" b="0" i="0" dirty="0">
                <a:solidFill>
                  <a:srgbClr val="F8FAFF"/>
                </a:solidFill>
                <a:effectLst/>
                <a:latin typeface="Inter"/>
              </a:rPr>
            </a:br>
            <a:endParaRPr lang="en-US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65623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4B5BA7B-D9E5-D11D-9CC9-EB9E16074AF6}"/>
              </a:ext>
            </a:extLst>
          </p:cNvPr>
          <p:cNvSpPr/>
          <p:nvPr/>
        </p:nvSpPr>
        <p:spPr>
          <a:xfrm>
            <a:off x="0" y="0"/>
            <a:ext cx="12260826" cy="73152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893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337</Words>
  <Application>Microsoft Office PowerPoint</Application>
  <PresentationFormat>Widescreen</PresentationFormat>
  <Paragraphs>63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32" baseType="lpstr">
      <vt:lpstr>MS UI Gothic</vt:lpstr>
      <vt:lpstr>Aptos</vt:lpstr>
      <vt:lpstr>Aptos Display</vt:lpstr>
      <vt:lpstr>Arial</vt:lpstr>
      <vt:lpstr>Arial Black</vt:lpstr>
      <vt:lpstr>Arial Narrow</vt:lpstr>
      <vt:lpstr>Bahnschrift</vt:lpstr>
      <vt:lpstr>Bahnschrift SemiBold Condensed</vt:lpstr>
      <vt:lpstr>Bahnschrift SemiBold SemiConden</vt:lpstr>
      <vt:lpstr>Bahnschrift SemiLight Condensed</vt:lpstr>
      <vt:lpstr>Cascadia Code Light</vt:lpstr>
      <vt:lpstr>Inter</vt:lpstr>
      <vt:lpstr>InterVariable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 Detection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Nimesh Shrestha</dc:creator>
  <cp:lastModifiedBy>Nimesh Shrestha</cp:lastModifiedBy>
  <cp:revision>2</cp:revision>
  <dcterms:created xsi:type="dcterms:W3CDTF">2024-12-15T10:41:45Z</dcterms:created>
  <dcterms:modified xsi:type="dcterms:W3CDTF">2025-03-15T08:51:39Z</dcterms:modified>
</cp:coreProperties>
</file>

<file path=docProps/thumbnail.jpeg>
</file>